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96" r:id="rId23"/>
    <p:sldId id="2497" r:id="rId24"/>
    <p:sldId id="2500" r:id="rId25"/>
    <p:sldId id="2501" r:id="rId26"/>
    <p:sldId id="2502" r:id="rId27"/>
    <p:sldId id="2503" r:id="rId28"/>
    <p:sldId id="2504" r:id="rId29"/>
    <p:sldId id="2505" r:id="rId30"/>
    <p:sldId id="2506" r:id="rId31"/>
    <p:sldId id="2508" r:id="rId32"/>
    <p:sldId id="2510" r:id="rId33"/>
    <p:sldId id="2512" r:id="rId34"/>
    <p:sldId id="2513" r:id="rId35"/>
    <p:sldId id="2514" r:id="rId36"/>
    <p:sldId id="2515" r:id="rId37"/>
    <p:sldId id="2517" r:id="rId38"/>
    <p:sldId id="2516" r:id="rId39"/>
    <p:sldId id="2518" r:id="rId40"/>
    <p:sldId id="2519" r:id="rId41"/>
    <p:sldId id="2520" r:id="rId42"/>
    <p:sldId id="2521" r:id="rId43"/>
    <p:sldId id="2522" r:id="rId44"/>
    <p:sldId id="2523" r:id="rId45"/>
    <p:sldId id="2524" r:id="rId46"/>
    <p:sldId id="252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F52"/>
    <a:srgbClr val="EA9A5C"/>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330" autoAdjust="0"/>
  </p:normalViewPr>
  <p:slideViewPr>
    <p:cSldViewPr snapToGrid="0">
      <p:cViewPr varScale="1">
        <p:scale>
          <a:sx n="79" d="100"/>
          <a:sy n="79" d="100"/>
        </p:scale>
        <p:origin x="1776" y="84"/>
      </p:cViewPr>
      <p:guideLst/>
    </p:cSldViewPr>
  </p:slideViewPr>
  <p:notesTextViewPr>
    <p:cViewPr>
      <p:scale>
        <a:sx n="3" d="2"/>
        <a:sy n="3" d="2"/>
      </p:scale>
      <p:origin x="0" y="-936"/>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a:t>
            </a:r>
            <a:r>
              <a:rPr lang="sr-Latn-RS" dirty="0"/>
              <a:t>Obične h</a:t>
            </a:r>
            <a:r>
              <a:rPr lang="en-US" dirty="0"/>
              <a:t>e</a:t>
            </a:r>
            <a:r>
              <a:rPr lang="sr-Latn-RS" dirty="0"/>
              <a:t>š funkcije deterministički mapiraju ulazne podatke u izlaze fiksnih dužina sa što uniformnijom raspodelom. Ti izlazi se nazivaju heš vrednosti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Često se koriste u računarstvu generalno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5) KRIPTOGRAFSKE</a:t>
            </a:r>
            <a:r>
              <a:rPr lang="sr-Latn-RS" dirty="0"/>
              <a:t> heš funkcije koje ću na dalje zvati samo heš funkcije</a:t>
            </a:r>
            <a:r>
              <a:rPr lang="en-US" dirty="0"/>
              <a:t>,</a:t>
            </a:r>
            <a:r>
              <a:rPr lang="sr-Latn-RS" dirty="0"/>
              <a:t> jer jedino njih i koristimo su specijalne heš funkcije za koje </a:t>
            </a:r>
            <a:r>
              <a:rPr lang="en-US" dirty="0"/>
              <a:t>se </a:t>
            </a:r>
            <a:r>
              <a:rPr lang="sr-Latn-RS" dirty="0"/>
              <a:t>ne može izračunati ulaz na osnovu izlaza. One su naravno kompleksn</a:t>
            </a:r>
            <a:r>
              <a:rPr lang="en-US" dirty="0" err="1"/>
              <a:t>ije</a:t>
            </a:r>
            <a:r>
              <a:rPr lang="sr-Latn-RS" dirty="0"/>
              <a:t> od jednostavnog ostatka pri deljenju koji je ovde dat kao primer</a:t>
            </a:r>
            <a:r>
              <a:rPr lang="en-US" dirty="0"/>
              <a:t>. </a:t>
            </a:r>
            <a:r>
              <a:rPr lang="sr-Latn-RS" dirty="0"/>
              <a:t>Sigurnost ovih funkcija se zasniva na matematičkim operacijama poput pomenutog ostatka pri deljenju, ili bitskih operacija shiftovanja i ekskluzivnog ILI</a:t>
            </a:r>
            <a:r>
              <a:rPr lang="en-US" dirty="0"/>
              <a:t> </a:t>
            </a:r>
            <a:r>
              <a:rPr lang="sr-Latn-RS" dirty="0"/>
              <a:t>koje namerno </a:t>
            </a:r>
            <a:r>
              <a:rPr lang="en-US" dirty="0"/>
              <a:t>ODBACUJU</a:t>
            </a:r>
            <a:r>
              <a:rPr lang="sr-Latn-RS" dirty="0"/>
              <a:t> deo ulaznih informacija, i zbog toga je </a:t>
            </a:r>
            <a:r>
              <a:rPr lang="en-US" dirty="0" err="1"/>
              <a:t>jednostavno</a:t>
            </a:r>
            <a:r>
              <a:rPr lang="en-US" dirty="0"/>
              <a:t> </a:t>
            </a:r>
            <a:r>
              <a:rPr lang="sr-Latn-RS" dirty="0"/>
              <a:t>nemoguće rekonstruisati ulaz na osnovu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Vi sigurno koristite ove funkcije svakodnevno na internetu.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 primeru su dati izlazi </a:t>
            </a:r>
            <a:r>
              <a:rPr lang="en-US" dirty="0" err="1"/>
              <a:t>poznatih</a:t>
            </a:r>
            <a:r>
              <a:rPr lang="en-US" dirty="0"/>
              <a:t> </a:t>
            </a:r>
            <a:r>
              <a:rPr lang="sr-Latn-RS" dirty="0"/>
              <a:t>heš funkcija za proizvoljni korisnički unos. Izlazi su u heksadecimalnom formatu. Na dalje ćemo koristiti samo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Blok </a:t>
            </a:r>
            <a:r>
              <a:rPr lang="en-US" dirty="0" err="1"/>
              <a:t>podataka</a:t>
            </a:r>
            <a:r>
              <a:rPr lang="en-US" dirty="0"/>
              <a:t> se </a:t>
            </a:r>
            <a:r>
              <a:rPr lang="en-US" dirty="0" err="1"/>
              <a:t>sastoji</a:t>
            </a:r>
            <a:r>
              <a:rPr lang="en-US" dirty="0"/>
              <a:t> od </a:t>
            </a:r>
            <a:r>
              <a:rPr lang="en-US" dirty="0" err="1"/>
              <a:t>proizvoljnog</a:t>
            </a:r>
            <a:r>
              <a:rPr lang="en-US" dirty="0"/>
              <a:t> </a:t>
            </a:r>
            <a:r>
              <a:rPr lang="en-US" dirty="0" err="1"/>
              <a:t>sadr</a:t>
            </a:r>
            <a:r>
              <a:rPr lang="sr-Latn-RS" dirty="0"/>
              <a:t>žaja označenog sa Data koji je deo ledgera i dodatnih polja koja opisuju i obezbeđuju taj sadržaj</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koji predstavlja jedinstveni identifikator lanca, i mora biti isti kod svih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I Block ID koji je redni broj bloka, koji onemogućava naknadno ubacivanje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celog bloka koja se dobija provlačenjem svih drugih polja zajedno kroz SHA256</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Upravo ovo Hash polje se koristi za ulančavanje blokova tako što njegova vrednost mora biti jednaka vrednosti novom Previous Hash polju sledećeg bloka. U suprotnom blok nije validan, što je u primeru označeno crvenom bojom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 ulančavanja ako izmenimo bilo koji blok u lancu, </a:t>
            </a:r>
            <a:r>
              <a:rPr lang="en-US" dirty="0" err="1"/>
              <a:t>promene</a:t>
            </a:r>
            <a:r>
              <a:rPr lang="sr-Latn-RS" dirty="0"/>
              <a:t> će se propagirati sve do kraja lanca, tj. moramo da izmenimo i sve naredne blokove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Prvi blok u lancu može da ima proizvoljnu Previous Hash vrednost, ali u </a:t>
            </a:r>
            <a:r>
              <a:rPr lang="en-US" dirty="0" err="1"/>
              <a:t>glavnom</a:t>
            </a:r>
            <a:r>
              <a:rPr lang="en-US" dirty="0"/>
              <a:t> se </a:t>
            </a:r>
            <a:r>
              <a:rPr lang="en-US" dirty="0" err="1"/>
              <a:t>uzimaju</a:t>
            </a:r>
            <a:r>
              <a:rPr lang="en-US" dirty="0"/>
              <a:t> </a:t>
            </a:r>
            <a:r>
              <a:rPr lang="en-US" dirty="0" err="1"/>
              <a:t>sve</a:t>
            </a:r>
            <a:r>
              <a:rPr lang="en-US" dirty="0"/>
              <a:t> </a:t>
            </a:r>
            <a:r>
              <a:rPr lang="en-US" dirty="0" err="1"/>
              <a:t>nule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sr-Latn-RS" sz="1200" dirty="0">
                <a:latin typeface="Calibri" panose="020F0502020204030204"/>
              </a:rPr>
              <a:t>Sadržaj bloka</a:t>
            </a:r>
            <a:r>
              <a:rPr lang="en-US" sz="1200" dirty="0">
                <a:latin typeface="Calibri" panose="020F0502020204030204"/>
              </a:rPr>
              <a:t> </a:t>
            </a:r>
            <a:r>
              <a:rPr lang="en-US" sz="1200" dirty="0" err="1">
                <a:latin typeface="Calibri" panose="020F0502020204030204"/>
              </a:rPr>
              <a:t>mogu</a:t>
            </a:r>
            <a:r>
              <a:rPr lang="en-US" sz="1200" dirty="0">
                <a:latin typeface="Calibri" panose="020F0502020204030204"/>
              </a:rPr>
              <a:t> </a:t>
            </a:r>
            <a:r>
              <a:rPr lang="en-US" sz="1200" dirty="0" err="1">
                <a:latin typeface="Calibri" panose="020F0502020204030204"/>
              </a:rPr>
              <a:t>biti</a:t>
            </a:r>
            <a:r>
              <a:rPr lang="en-US" sz="1200" dirty="0">
                <a:latin typeface="Calibri" panose="020F0502020204030204"/>
              </a:rPr>
              <a:t> </a:t>
            </a:r>
            <a:r>
              <a:rPr lang="sr-Latn-RS" sz="1200" dirty="0">
                <a:latin typeface="Calibri" panose="020F0502020204030204"/>
              </a:rPr>
              <a:t>bilo kak</a:t>
            </a:r>
            <a:r>
              <a:rPr lang="en-US" sz="1200" dirty="0">
                <a:latin typeface="Calibri" panose="020F0502020204030204"/>
              </a:rPr>
              <a:t>vi</a:t>
            </a:r>
            <a:r>
              <a:rPr lang="sr-Latn-RS" sz="1200" dirty="0">
                <a:latin typeface="Calibri" panose="020F0502020204030204"/>
              </a:rPr>
              <a:t> poda</a:t>
            </a:r>
            <a:r>
              <a:rPr lang="en-US" sz="1200" dirty="0">
                <a:latin typeface="Calibri" panose="020F0502020204030204"/>
              </a:rPr>
              <a:t>ci</a:t>
            </a:r>
            <a:r>
              <a:rPr lang="sr-Latn-RS" sz="1200" dirty="0">
                <a:latin typeface="Calibri" panose="020F0502020204030204"/>
              </a:rPr>
              <a:t> </a:t>
            </a:r>
            <a:r>
              <a:rPr lang="sr-Latn-RS" dirty="0"/>
              <a:t>čak i neka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sz="1200" dirty="0">
                <a:latin typeface="Calibri" panose="020F0502020204030204"/>
              </a:rPr>
              <a:t>Najčešći primer jesu transakcije </a:t>
            </a:r>
            <a:r>
              <a:rPr lang="en-US" dirty="0" err="1"/>
              <a:t>opet</a:t>
            </a:r>
            <a:r>
              <a:rPr lang="en-US" dirty="0"/>
              <a:t>, ne nu</a:t>
            </a:r>
            <a:r>
              <a:rPr lang="sr-Latn-RS" dirty="0"/>
              <a:t>žno novčane, ali pošto pravimo našu kriptovalutu, kod nas će prethodno Data polje biti zamenjeno ovakvim spiskom transakcija, gde svaka transakcija sadrži broj tokena, pošiljaoca i primaoca</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imamo veoma bazični blokčejn koji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tu dolazimo i do prvog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 to je kako sprečiti pošiljaoca da pošalje više tokena nego što zapravo ima?</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dodajemo nove polje References u kojoj se nalazi lista prethodnih blokova koji se navode kao dokaz porekla novca. Ukupna količina tokena koje je </a:t>
            </a:r>
            <a:r>
              <a:rPr lang="en-US" dirty="0"/>
              <a:t>Nichole PRIMILA</a:t>
            </a:r>
            <a:r>
              <a:rPr lang="sr-Latn-RS" dirty="0"/>
              <a:t> u blokovima </a:t>
            </a:r>
            <a:r>
              <a:rPr lang="en-US" dirty="0"/>
              <a:t>2 </a:t>
            </a:r>
            <a:r>
              <a:rPr lang="en-US" dirty="0" err="1"/>
              <a:t>i</a:t>
            </a:r>
            <a:r>
              <a:rPr lang="en-US" dirty="0"/>
              <a:t> 3 </a:t>
            </a:r>
            <a:r>
              <a:rPr lang="sr-Latn-RS" dirty="0"/>
              <a:t>je ULAZ u</a:t>
            </a:r>
            <a:r>
              <a:rPr lang="en-US" dirty="0"/>
              <a:t> </a:t>
            </a:r>
            <a:r>
              <a:rPr lang="en-US" dirty="0" err="1"/>
              <a:t>trenutnu</a:t>
            </a:r>
            <a:r>
              <a:rPr lang="sr-Latn-RS" dirty="0"/>
              <a:t>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iz ULAZA.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Pravila</a:t>
            </a:r>
            <a:r>
              <a:rPr lang="en-US" dirty="0"/>
              <a:t> </a:t>
            </a:r>
            <a:r>
              <a:rPr lang="en-US" dirty="0" err="1"/>
              <a:t>koja</a:t>
            </a:r>
            <a:r>
              <a:rPr lang="en-US" dirty="0"/>
              <a:t> </a:t>
            </a:r>
            <a:r>
              <a:rPr lang="en-US" dirty="0" err="1"/>
              <a:t>va</a:t>
            </a:r>
            <a:r>
              <a:rPr lang="sr-Latn-RS" dirty="0"/>
              <a:t>že su: Zbir ulaza mora biti jednak zbiru izlaza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Transakcije moraju da se referišu na barem jedan prethodni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Nije moguće referisati se dva puta na isti blok ili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Ovo rešavamo uvođenjem posebne transakcije na početku svakog bloka zvanu Coinbase.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Ona ima samo broj tokena i primaoca, i njen cilj je baš ubacivanje novih tokena u lanac.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Početni genesis blok ubacuje prve tokene u sistem i tu je primalac kreator blockchaina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Videćemo kasnije kako se određuje ko je primalac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Ali ovo nam kreira novi problem, a to je kako ćemo regulisati inflaciju, obzirom da se u lanac stalno dodaju novi blokovi koji preko coinbasea stvaraju nove tokene ni iz čega. Nema smisla beskonačno upumpavati nove tokene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Ovo možemo regulisati koristeći matematiku naravno. Ograničićemo ukupnu moguću količinu novca u sistemu tako što ćemo prepoloviti coinbase na svakih N blokova. Primera radi N je 5 u mojoj implementaciji, a 210,000 kod Bitcoin-a.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Sada možemo i da izračunamo koliko maksimalno tokena može biti u našem sistemu koji pravimo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Rekli smo na svakih pet blokova se coinbase prepolovi, tkd ovo možemo da izvučemo ispred zagrade i da dobijemo beskonačni geometrijski red. Ko se seća matematike zna da je ovo 2 tako da dobijemo da smo sada matematički maksimalno ograničili sistem na 200 tokena.</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alibri" panose="020F0502020204030204"/>
              </a:rPr>
              <a:t>Sada k</a:t>
            </a:r>
            <a:r>
              <a:rPr lang="sr-Latn-RS" dirty="0">
                <a:solidFill>
                  <a:sysClr val="windowText" lastClr="000000"/>
                </a:solidFill>
                <a:latin typeface="Calibri" panose="020F0502020204030204"/>
              </a:rPr>
              <a:t>ada ubacimo sve ove izmene u naš blokčejn, napadaču već postaje malo komplikovano da izmeni blok u sred lanca zbog svih budućih referenci koje će takođe morati da promeni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Međutim pošto je ovo kao što smo rekli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što znači da BILO KO može da doda i izmeni BILO KOJU transakciju, očigledno nam je neophodan neki mehanizam koji bi sprečio mene da napišem Profesor šalje meni 50 tokena.</a:t>
            </a: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proći kroz ceo sistem i deo po deo graditi blockchain</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Oni su zapravo mnogo bezbedniji od stvarnih potpisa.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a:t>
            </a:r>
            <a:r>
              <a:rPr lang="sr-Latn-RS" sz="1200" dirty="0">
                <a:solidFill>
                  <a:sysClr val="windowText" lastClr="000000"/>
                </a:solidFill>
                <a:latin typeface="Calibri" panose="020F0502020204030204"/>
              </a:rPr>
              <a:t>Svaki entitet koji želi da ima svoj digitalni potpis poseduje privatni i javni ključ. P</a:t>
            </a:r>
            <a:r>
              <a:rPr lang="sr-Latn-RS" dirty="0"/>
              <a:t>rivatni čuva u tajnosti, a javni oglašava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a:t>
            </a:r>
            <a:r>
              <a:rPr lang="sr-Latn-RS" sz="1200" dirty="0">
                <a:solidFill>
                  <a:sysClr val="windowText" lastClr="000000"/>
                </a:solidFill>
                <a:latin typeface="Calibri" panose="020F0502020204030204"/>
              </a:rPr>
              <a:t>Javni ključ se generiše na osnovu privatnog </a:t>
            </a:r>
            <a:r>
              <a:rPr lang="sr-Latn-RS" dirty="0"/>
              <a:t>tako da nije moguće unazad dobiti privatni od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Validacijom potpisa i poruke pomoću pošiljaočevog javnog ključa zasigurno možemo ustanoviti da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4.A) Poruka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4.B) I da smo je zaista dobili od pošiljaoca, a ne od nekoga ko se lažno predstavlja kao on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6) Digitalne potpise takođe koristite svakodnevno na internetu gde zapravo klijent i server potpisuju svoju komunikaciju. A možda ste i učitali sertifikat za digitalni potpis u čip od lične karte u MUPu.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Inače ukoliko sajt koristi httpS protokol, možete da kliknete na katanac u search baru i proverite koji algoritam za digitalno potpisivanje se koristi. Na primer sajt ETF-a koristi RSA enkripciju, kao i većina današnjih sajtova. Sa druge strane Bitcoin i moja implementacija koriste ECDSA.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Malo ćemo proleteti kroz način njegovog funkcionisanja,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a:t>
            </a:r>
            <a:r>
              <a:rPr lang="sr-Latn-RS" dirty="0"/>
              <a:t>koristi eliptičke krive ovog oblika.</a:t>
            </a:r>
            <a:r>
              <a:rPr lang="en-US" dirty="0"/>
              <a:t> </a:t>
            </a:r>
            <a:r>
              <a:rPr lang="sr-Latn-RS" dirty="0"/>
              <a:t>M</a:t>
            </a:r>
            <a:r>
              <a:rPr lang="en-US" dirty="0"/>
              <a:t>od </a:t>
            </a:r>
            <a:r>
              <a:rPr lang="sr-Latn-RS" dirty="0"/>
              <a:t>je ostatak pri deljenju, a mod </a:t>
            </a:r>
            <a:r>
              <a:rPr lang="en-US" dirty="0"/>
              <a:t>p </a:t>
            </a:r>
            <a:r>
              <a:rPr lang="en-US" dirty="0" err="1"/>
              <a:t>zna</a:t>
            </a:r>
            <a:r>
              <a:rPr lang="sr-Latn-RS" dirty="0"/>
              <a:t>či da su krive i sva računica nad KONAČNIM poljem veličine p, i da svi rezultati moraju biti celi brojevi. Međutim v</a:t>
            </a:r>
            <a:r>
              <a:rPr lang="en-US" dirty="0" err="1"/>
              <a:t>izuelni</a:t>
            </a:r>
            <a:r>
              <a:rPr lang="en-US" dirty="0"/>
              <a:t> </a:t>
            </a:r>
            <a:r>
              <a:rPr lang="en-US" dirty="0" err="1"/>
              <a:t>primeri</a:t>
            </a:r>
            <a:r>
              <a:rPr lang="en-US" dirty="0"/>
              <a:t> </a:t>
            </a:r>
            <a:r>
              <a:rPr lang="en-US" dirty="0" err="1"/>
              <a:t>su</a:t>
            </a:r>
            <a:r>
              <a:rPr lang="en-US" dirty="0"/>
              <a:t> </a:t>
            </a:r>
            <a:r>
              <a:rPr lang="en-US" dirty="0" err="1"/>
              <a:t>nad</a:t>
            </a:r>
            <a:r>
              <a:rPr lang="en-US" dirty="0"/>
              <a:t> </a:t>
            </a:r>
            <a:r>
              <a:rPr lang="sr-Latn-RS" dirty="0"/>
              <a:t>BESKONAČNIM poljem realnih brojeva,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Jer bi to otprilike izgledalo ovako. Čak ni ovaj grafički kalkulator koji sam koristio nije mogao skroz precizno da predstavi takvu jednačinu.</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Znači na primeru BESKONAČNOG polja, definisaćemo operaciju sabiranja tačaka P i Q tako što provučemo pravu kroz te tačke i kao rezulat R uzimamo sliku u odnosu na X osu preseka ove prave sa krivom kao na slici.</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Slično tome, ako sabiramo tačku samu sa sobom, samo povlačimo tangentu kroz tu tačku, i na isti način uzimamo rezultat.</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možemo da definišemo i operaciju množenja tačke nekim skalarom n, tako što tu tačku saberemo samu sa sobom n puta.</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a:t>
            </a:r>
            <a:r>
              <a:rPr lang="en-US" dirty="0"/>
              <a:t>E</a:t>
            </a:r>
            <a:r>
              <a:rPr lang="sr-Latn-RS" dirty="0"/>
              <a:t> sigurnost ovog algoritma zapravo leži u tome što u KONAČNOM polju prethodne operacije nemaju svoje inverze, tj. ne možemo računski da pronađemo skalar n ako poznajemo Q i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Poslednja jednačina je zapravo jednačina koju Bitcoin i moja implementacija koriste. Parametar A je nula, a P je nezamislivo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Ovde</a:t>
            </a:r>
            <a:r>
              <a:rPr lang="en-US" dirty="0"/>
              <a:t> </a:t>
            </a:r>
            <a:r>
              <a:rPr lang="en-US" dirty="0" err="1"/>
              <a:t>mo</a:t>
            </a:r>
            <a:r>
              <a:rPr lang="sr-Latn-RS" dirty="0"/>
              <a:t>žete da vidimo kako otprilike izgleda sabiranje tačaka u KONAČNOM polju</a:t>
            </a:r>
            <a:r>
              <a:rPr lang="en-US" dirty="0"/>
              <a:t>.</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ovde množenje.</a:t>
            </a:r>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Potpis koji generiše ECDSA je uređeni par celih brojeva koji se spoje u jedan veliki broj.</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je dat ceo algoritam potpisivanja i verifikovanja poruke, nećemo detaljno proći kroz njega, već samo hoću da vam skrenem pažnju na par bitnih stvari.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Recimo da Ana šalje poruku Branku: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Prva bitna stvar je da oni moraju pre same komunikacije unapred da se dogovore </a:t>
            </a:r>
            <a:r>
              <a:rPr lang="en-US" dirty="0" err="1"/>
              <a:t>oko</a:t>
            </a:r>
            <a:r>
              <a:rPr lang="en-US" dirty="0"/>
              <a:t> </a:t>
            </a:r>
            <a:r>
              <a:rPr lang="en-US" dirty="0" err="1"/>
              <a:t>ovih</a:t>
            </a:r>
            <a:r>
              <a:rPr lang="en-US" dirty="0"/>
              <a:t> </a:t>
            </a:r>
            <a:r>
              <a:rPr lang="en-US" dirty="0" err="1"/>
              <a:t>parametara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Druga</a:t>
            </a:r>
            <a:r>
              <a:rPr lang="sr-Latn-RS" dirty="0"/>
              <a:t> bitna stvar je:</a:t>
            </a:r>
            <a:br>
              <a:rPr lang="sr-Latn-RS" dirty="0"/>
            </a:br>
            <a:r>
              <a:rPr lang="sr-Latn-RS" dirty="0"/>
              <a:t>Potpis zavisi od same poruke koja se šalje, to znači da će za svaku novu poruku Anin potpis biti drugačiji (što ne važi za potpise u stvarnom životu, gde nam je potpis uvek isti) i napadač neće moći da samo kopira njen potpis i da ga iskoristi za neku DRUGU poruku da bi se lažno predstavio kao ona. Takođe neće moći ni da promeni Aninu potpisanu poruku pre nego što ona stigne do Branka, jer će Branko videti da se potpis ne slaže sa porukom.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 t</a:t>
            </a:r>
            <a:r>
              <a:rPr lang="en-US" dirty="0"/>
              <a:t>re</a:t>
            </a:r>
            <a:r>
              <a:rPr lang="sr-Latn-RS" dirty="0"/>
              <a:t>ća bitna stvar jeste: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Branko uspešno može da validira SVAKU Aninu poruku poznavajući samo Anin javni ključ, ali ne i privatni. To je i bila cela poenta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možemo da vidimo na primeru Anino slanje i Brankovu validaciju poruke.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Validan potpis poruke je mogla da generiše samo Ana (ukoliko joj naravno nije ukraden privatni ključ), a Branko može da potvrdi da je poruka neizmenjena i da je zaista mogla da dođe SAMO od nje. Ukoliko je izmenjeno bilo šta od ovih polja poruka nije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se čini da smo rešili problem koji smo malopre imali u našem lancu: onemogućili smo korisnicima da šalju transakcije u tuđe ime. Međutim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mene da jednostavno kopiram neku stvarnu prethodnu transakciju gde mi je neko poslao 10tokena? Potpis će biti isti i VALIDAN za obe transakcije, jer je i transakcija potpuno identična.</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Da bi smo izbegli ovaj problem moramo nekako da obezbedimo da je svaka poruka, tj transakcija različita</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 </a:t>
            </a:r>
            <a:r>
              <a:rPr lang="sr-Latn-RS" dirty="0"/>
              <a:t>Srećom postoji jednostavno rešenje za to, uvešćemo ID transakcije koji će ulaziti u poruku koja se potpisuje. On broji transakcije PO pošiljaocu.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a:t>
            </a:r>
            <a:r>
              <a:rPr lang="en-US" dirty="0"/>
              <a:t>* </a:t>
            </a:r>
            <a:r>
              <a:rPr lang="sr-Latn-RS" dirty="0"/>
              <a:t>Druga novina koju uvodimo jeste umesto imena korisnika koristićemo njihove javne ključeve.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t>
            </a:r>
            <a:r>
              <a:rPr lang="en-US" dirty="0"/>
              <a:t>* </a:t>
            </a:r>
            <a:r>
              <a:rPr lang="sr-Latn-RS" dirty="0"/>
              <a:t>I svaka transakcija će imati potpis koji </a:t>
            </a:r>
            <a:r>
              <a:rPr lang="en-US" dirty="0"/>
              <a:t>BILO KO</a:t>
            </a:r>
            <a:r>
              <a:rPr lang="sr-Latn-RS" dirty="0"/>
              <a:t>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potpuno onemogućili menjanje tuđih transakcija ili dodavanje transakcija u tuđe ime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Kako da sprečimo korisnike da menjaju SOPSTVENE transakcije nakon što su već objavljene na ledgeru? Svaki korisnik zna svoj privatni ključ, tako da on uvek može validno da potpiše svoju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Uzmimo primer gde Mark</a:t>
            </a:r>
            <a:r>
              <a:rPr lang="en-US" dirty="0"/>
              <a:t>o</a:t>
            </a:r>
            <a:r>
              <a:rPr lang="sr-Latn-RS" dirty="0"/>
              <a:t> kupuje automobil od Sofije i pošalje joj 14.5 tokena za to. Sofija pročita transakciju sa ledgera, vidi da je on </a:t>
            </a:r>
            <a:r>
              <a:rPr lang="en-US" dirty="0" err="1"/>
              <a:t>navodno</a:t>
            </a:r>
            <a:r>
              <a:rPr lang="en-US" dirty="0"/>
              <a:t> </a:t>
            </a:r>
            <a:r>
              <a:rPr lang="sr-Latn-RS" dirty="0"/>
              <a:t>poslao tokene i pošalje mu automobil. Nakon toga Mark</a:t>
            </a:r>
            <a:r>
              <a:rPr lang="en-US" dirty="0"/>
              <a:t>o</a:t>
            </a:r>
            <a:r>
              <a:rPr lang="sr-Latn-RS" dirty="0"/>
              <a:t> izmeni transakciju tako da piše da je Sofiji poslao samo 0.5 tokena, a sve ostalo vrati sam sebi. Mark</a:t>
            </a:r>
            <a:r>
              <a:rPr lang="en-US" dirty="0"/>
              <a:t>o</a:t>
            </a:r>
            <a:r>
              <a:rPr lang="sr-Latn-RS" dirty="0"/>
              <a:t> sad ima i Automobil i 14 tokena. Ovo je poznato kao double-spend (Mark</a:t>
            </a:r>
            <a:r>
              <a:rPr lang="en-US" dirty="0"/>
              <a:t>o</a:t>
            </a:r>
            <a:r>
              <a:rPr lang="sr-Latn-RS" dirty="0"/>
              <a:t>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Rešenje ovog komplikovanog problema leži u tome da moramo da učinimo da je računarski teško izmeniti, </a:t>
            </a:r>
            <a:r>
              <a:rPr lang="en-US" dirty="0"/>
              <a:t>a </a:t>
            </a:r>
            <a:r>
              <a:rPr lang="en-US" dirty="0" err="1"/>
              <a:t>samim</a:t>
            </a:r>
            <a:r>
              <a:rPr lang="en-US" dirty="0"/>
              <a:t> </a:t>
            </a:r>
            <a:r>
              <a:rPr lang="en-US" dirty="0" err="1"/>
              <a:t>tim</a:t>
            </a:r>
            <a:r>
              <a:rPr lang="sr-Latn-RS" dirty="0"/>
              <a:t> i dodati nove blokove.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dovoljno brzo </a:t>
            </a:r>
            <a:r>
              <a:rPr lang="en-US" dirty="0"/>
              <a:t>* </a:t>
            </a:r>
            <a:r>
              <a:rPr lang="sr-Latn-RS" dirty="0"/>
              <a:t>da izmeni taj blok pre nego što ostatak mreže doda </a:t>
            </a:r>
            <a:r>
              <a:rPr lang="en-US" dirty="0"/>
              <a:t>* </a:t>
            </a:r>
            <a:r>
              <a:rPr lang="sr-Latn-RS" dirty="0"/>
              <a:t>novi </a:t>
            </a:r>
            <a:r>
              <a:rPr lang="en-US" dirty="0"/>
              <a:t>VALIDAN</a:t>
            </a:r>
            <a:r>
              <a:rPr lang="sr-Latn-RS" dirty="0"/>
              <a:t> blok u lanac.</a:t>
            </a:r>
            <a:r>
              <a:rPr lang="en-US" dirty="0"/>
              <a:t> * </a:t>
            </a:r>
            <a:r>
              <a:rPr lang="sr-Latn-RS" dirty="0"/>
              <a:t>Nikad neće moći da prestigne ostatak mreže koji zajedničkom snagom dodaje nove blokove </a:t>
            </a:r>
            <a:r>
              <a:rPr lang="en-US" dirty="0"/>
              <a:t>* </a:t>
            </a:r>
            <a:r>
              <a:rPr lang="sr-Latn-RS" dirty="0"/>
              <a:t>i drugi čvorovi će znati da verzija lanca koju poseduje napadač </a:t>
            </a:r>
            <a:r>
              <a:rPr lang="en-US" dirty="0"/>
              <a:t>* </a:t>
            </a:r>
            <a:r>
              <a:rPr lang="sr-Latn-RS" dirty="0"/>
              <a:t>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Jedan od načina da ovo postignemo jeste rudarenje</a:t>
            </a:r>
            <a:r>
              <a:rPr lang="en-US" dirty="0"/>
              <a:t>.</a:t>
            </a: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Znamo već da je nemoguće dobiti ulaz heš funkcije pomoću izlaza</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a:t>
            </a:r>
            <a:r>
              <a:rPr lang="sr-Latn-RS" dirty="0"/>
              <a:t>ako da možemo da iskoristimo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heš izlaz bloka mora biti manji ili jednak nekoj vrednosti,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odnosno Difficulty tako što postoji (u ovom slučaju) 1 na 1 preslikavanje između težine i minimalnog broja nula kojim mora da započinje heš vrednost bloka u binarnom obliku. U primeru možete videti tu vrednost i u heksadecimalnom obliku koji ćemo koristiti na dalje.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1) Odgovor je pa ne možemo naravno, a pošto ne možemo da menjamo transakcije niti druga polja koja opisuju i obezbeđuju blok moramo da uvedemo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vrv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upravo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Pri dodavanju novog bloka svaki rudar prikupi nove transakcije od ostalih čvorova koje stavi u blok i onda stavi samoga sebe kao primaoca Coinbase nagrade, i sa tim vrednostima kreće da rudari, tj. da traži validan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pronalaženje se bukvalno sastoji od isprobavanja različitih Nonce vrednosti i iznova računanja heša celog bloka dok se ne dobije validna heš vrednost, tj. da počinje sa odgovarajućim brojem nula.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ovom primeru napadač je napravio izmenu u petom bloku i izrudario ga za Nonce vrednost od skoro 25000, to znači da je morao toliko puta da računa heš vrednost tog bloka, jer je krenuo od 1. Ovime smo postigli ono što smo i pokušali, postoji određeno vreme koje je računarima potrebno da validiraju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Rudarenje je u suštini statistička igra, što više procesorske snage imamo to je veća šansa da baš mi pronađemo odgovarajući Nonce jer smo isprobali više vrednosti. Ovo čini blockchain bezbednim, jer generalno smatramo da je mali broj čvorova u mreži maliciozan.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r>
              <a:rPr lang="sr-Latn-RS" dirty="0"/>
              <a:t>, 1</a:t>
            </a:r>
            <a:r>
              <a:rPr lang="en-US" dirty="0"/>
              <a:t>) </a:t>
            </a:r>
            <a:r>
              <a:rPr lang="sr-Latn-RS" dirty="0"/>
              <a:t>Ovo nije jedini način da se na ovaj način obezbedi blockchain. Hajde za sekund da se stavimo u cipele jednog čvora u mreži. Ušli smo u mrežu i preko interneta komuniciramo sa nama nepoznatim čvorovima koji mogu da budu bilo ko, a na neki način mi moramo da im verujemo, a i oni nama i moramo međusobno da se dogovorimo oko toga koje informacije su validne a koje nisu. E za ovo su zaduženi konsenzus algoritmi.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Rudarenje je zapravo deo najpoznatijeg konsenzus algoritma koji se zove dokaz radom, odnosno Proof of Work koji kaže da čvorovi moraju da ulože neki trud u cilju dokazivanja da im se može verovati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Malicioznim čvorovima je jednostavno finansijski neisplativo da pokušaju da podmetnu nevalidan blok ostatku mreže, jer drugi čvorovi mogu lako proveriti sve informacije koje dobiju. I potpise transakcija i da li heš vrednost bloka odgovara dobijenom Noncu unutar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Mane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Poznati 51%ni napad, gde ukoliko jedan entitet kontroliše više od pola procesorske snage u mreži onda ne važi ona konstatacija da on nikad neće stići ostatak mreže u dodavanju novih i izmenjenih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rudarenje postaje neisplativo, zbog prevelike potrošnje električne energije, dok se coinbase nagrade sve više i više smanjuju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drugih konsenzus algoritama, ali nećemo se na njima zadržavati.</a:t>
            </a:r>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Do sad smo sve vreme razmatrali blockchain na samo jednom čvoru.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Ali u distribuiranom sistemu svaki korisnik zapravo ima ličnu kopiju lanca na svom uređaju nezavisnu od drugih uređaja.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Ovo je veoma bitna sigurnosna prednost koju distribuirani sistem pruža, jer to znači da ne postoji centralni autoritet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U velikim sistemima čvorovi veruju drugim čvorovima koji imaju istu verziju lanca, tj. ako im se heševi blokova poklapaju. Druge blokove odbacuju kao nevalidne.</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solidFill>
                  <a:sysClr val="windowText" lastClr="000000"/>
                </a:solidFill>
                <a:latin typeface="Calibri" panose="020F0502020204030204"/>
              </a:rPr>
              <a:t> Blockchain se s</a:t>
            </a:r>
            <a:r>
              <a:rPr lang="sr-Latn-RS" sz="1200" dirty="0">
                <a:solidFill>
                  <a:sysClr val="windowText" lastClr="000000"/>
                </a:solidFill>
                <a:latin typeface="Calibri" panose="020F0502020204030204"/>
              </a:rPr>
              <a:t>astoji od </a:t>
            </a:r>
            <a:r>
              <a:rPr lang="sr-Latn-RS" sz="1200" dirty="0">
                <a:solidFill>
                  <a:srgbClr val="A53F52"/>
                </a:solidFill>
                <a:latin typeface="Calibri" panose="020F0502020204030204"/>
              </a:rPr>
              <a:t>nepromenljivih</a:t>
            </a:r>
            <a:r>
              <a:rPr lang="sr-Latn-RS" sz="1200" dirty="0">
                <a:solidFill>
                  <a:sysClr val="windowText" lastClr="000000"/>
                </a:solidFill>
                <a:latin typeface="Calibri" panose="020F0502020204030204"/>
              </a:rPr>
              <a:t> blokova podataka koji su povezani zajedno u lanac</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otud</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i</a:t>
            </a:r>
            <a:r>
              <a:rPr lang="en-US" sz="1200" dirty="0">
                <a:solidFill>
                  <a:sysClr val="windowText" lastClr="000000"/>
                </a:solidFill>
                <a:latin typeface="Calibri" panose="020F0502020204030204"/>
              </a:rPr>
              <a:t> </a:t>
            </a:r>
            <a:r>
              <a:rPr lang="en-US" sz="1200" dirty="0" err="1">
                <a:solidFill>
                  <a:sysClr val="windowText" lastClr="000000"/>
                </a:solidFill>
                <a:latin typeface="Calibri" panose="020F0502020204030204"/>
              </a:rPr>
              <a:t>naziv</a:t>
            </a:r>
            <a:r>
              <a:rPr lang="en-US" sz="1200" dirty="0">
                <a:solidFill>
                  <a:sysClr val="windowText" lastClr="000000"/>
                </a:solidFill>
                <a:latin typeface="Calibri" panose="020F0502020204030204"/>
              </a:rPr>
              <a:t> blockchain</a:t>
            </a:r>
            <a:r>
              <a:rPr lang="sr-Latn-RS" sz="1200" dirty="0">
                <a:solidFill>
                  <a:sysClr val="windowText" lastClr="000000"/>
                </a:solidFill>
                <a:latin typeface="Calibri" panose="020F0502020204030204"/>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fokus rada će biti na </a:t>
            </a:r>
            <a:r>
              <a:rPr lang="en-US" dirty="0" err="1"/>
              <a:t>jednu</a:t>
            </a:r>
            <a:r>
              <a:rPr lang="en-US" dirty="0"/>
              <a:t> oblast</a:t>
            </a:r>
            <a:r>
              <a:rPr lang="sr-Latn-RS" dirty="0"/>
              <a:t>, a to su kriptovalute. Iako se one često predstavljaju ovakvim novčićima ili tokenima sa slike, kriptovalute ne postoje u fizičkom obliku, niti npr. 4 Bitcoina predstavlja nešto opipljivo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dirty="0" err="1"/>
              <a:t>Implementirane</a:t>
            </a:r>
            <a:r>
              <a:rPr lang="en-US" dirty="0"/>
              <a:t> </a:t>
            </a:r>
            <a:r>
              <a:rPr lang="en-US" dirty="0" err="1"/>
              <a:t>su</a:t>
            </a:r>
            <a:r>
              <a:rPr lang="en-US" dirty="0"/>
              <a:t> u </a:t>
            </a:r>
            <a:r>
              <a:rPr lang="en-US" dirty="0" err="1"/>
              <a:t>distribuiranim</a:t>
            </a:r>
            <a:r>
              <a:rPr lang="en-US" dirty="0"/>
              <a:t> </a:t>
            </a:r>
            <a:r>
              <a:rPr lang="en-US" dirty="0" err="1"/>
              <a:t>sistemima</a:t>
            </a:r>
            <a:r>
              <a:rPr lang="en-US" dirty="0"/>
              <a:t> </a:t>
            </a:r>
            <a:r>
              <a:rPr lang="en-US" dirty="0" err="1"/>
              <a:t>pomo</a:t>
            </a:r>
            <a:r>
              <a:rPr lang="sr-Latn-RS" dirty="0"/>
              <a:t>ću javnih digitalnih ledgera.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US" dirty="0" err="1"/>
              <a:t>Distribuirani</a:t>
            </a:r>
            <a:r>
              <a:rPr lang="en-US" dirty="0"/>
              <a:t> system </a:t>
            </a:r>
            <a:r>
              <a:rPr lang="en-US" dirty="0" err="1"/>
              <a:t>zna</a:t>
            </a:r>
            <a:r>
              <a:rPr lang="sr-Latn-RS" dirty="0"/>
              <a:t>či da se delovi sistema nalaze na različitim uređajima koji međusobno komuniciraju.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Digitalni ledger je fajl koji sadrži račune i transakcije. Imajte na umu razne stvari mogu da se predstave u obliku transakcije, recimo glasanje na izborima, ili recimo kretanje robe od tačke A do tačke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Pod blockchainom se u glavnom podrazumeva struktura podataka koja sadrži ovakav ledger, ali dotaćićemo se malo i njegove mrežne strane, jer je to bitan deo funkcionisanja i razumevanja ove tehnologije.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mom primeru sam implementirao tri čvora gde zeleni čvorovi jedni drugima, pod čvor mislim na ovaj tekst A, B, C iznad lanaca,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napadač čak i da uspe da izmeni lanac (što je, možemo slobodno reći, skoro pa nemoguće) on mora da ima pristup i drugim čvorovi</a:t>
            </a:r>
            <a:r>
              <a:rPr lang="en-US" dirty="0"/>
              <a:t>m</a:t>
            </a:r>
            <a:r>
              <a:rPr lang="sr-Latn-RS" dirty="0"/>
              <a:t>a kako bi i kod njih mogao da napravi iste izmene.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Kada napadač uspešno izmeni lanac na čvoru A (a to vidimo tako što je lanac zelen), sam čvor A je i dalje crven jer mu se ne poklapa poslednji heš sa ostatkom mreže, tako da mu niko ne veruje iako on tehnički ima validan lanac.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takođe znači da ako napadač uspe da izmeni većinu čvorova u sistemu, čvorovima sa originalno validnim lancem većina mreže neće više verovati. Ali ako dođemo do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Hajde sada da za trenutak posmatramo blockchain mrežu sa inženjerske strane. Javne blockchain mreže komuniciraju preko interneta i korisnici su u glavnom globalno rasprostranjeni.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Ovo zapravo predstavlja veliki problem, jer globalne mreže znače da podaci nikad ne dolaze do svih čvorova istovremeno, i to izaziva neslaganje među njima oko toga koja je tačna trenutna verzija lanca.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Da bi se ovo razrešilo čvorovi pamte sve verzije lanca, tj. lanac se razdvaja u tzv. </a:t>
            </a:r>
            <a:r>
              <a:rPr lang="en-US" dirty="0" err="1"/>
              <a:t>forkov</a:t>
            </a:r>
            <a:r>
              <a:rPr lang="sr-Latn-RS" dirty="0"/>
              <a:t>e,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US" dirty="0" err="1"/>
              <a:t>Postoji</a:t>
            </a:r>
            <a:r>
              <a:rPr lang="en-US" dirty="0"/>
              <a:t> vi</a:t>
            </a:r>
            <a:r>
              <a:rPr lang="sr-Latn-RS" dirty="0"/>
              <a:t>še različitih vrsta forkova, a nama je najviše od interesa živi slučajni fork, gde se čvorovi ne slažu međusobno zbog kašnjenja podataka u mreži. Nastaje kada dva rudara skoro istovremeno izrudare novi blok. Oba bloka su validna, ali sadrže drugačije informacije u sebi, u najmanju ruku drugačijeg primaoca coinbase nagrade. Ovi forkovi se lako razrešavaju prilikom rudarenja nekog od sledećih blokova. U nekom trenutku će se desiti da samo jedan rudar izrudari blok, čineći jedan fork duži od drugoga i onda će cela mreža smatrati taj fork validnom verzijom lanca.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kratka mrežna animacija koja daje malo bolju sliku kako čvorovi komuniciraju.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a sa desne strane je lista nepotvrđenih transakcija koje trenutno vidi čvor rudar u Beogradu, kao i timer koji odbrojava očekivano prosečno vreme za rudarenje novog bloka.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Svaki čvor ima svoju kopiju lanca, a zbog forkova i jer je mnogo lakše napasti nove blokove, generalno se kod blockchaina smatraju zaista nepromenljivim blokovi koji su malo dublje u lancu, tj. ne treba 100% verovati novim blokovima. Ta verodostojnost je označena ovim nijansama zelene boje.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 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neko (PAUZA) vreme da one dođu do različitih čvorova.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trenutku kada je neko u Los Anđelesu izrudario blok i taj blok došao do Beograda, nepotvrđene transakcije idu u novi blok (NASTAVAK) koji sada tek kreće da se rudari, a lista se čisti i puni novim transakcijama.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 Sada dolazimo do onog problematičnog dela a to je šta se dešava kada dva čvora skoro istovremeno izrudare novi blok, recimo Beograd i Rio. U zavisnosti od topologije mreže, čvorovi će videti različite verzije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 Ovo se razrešava tako što sada na primer samo Tokio izrudari sledeći blok (NASTAVAK) i onda se njegova verzija lanca uzima kao validna jer je najduža, tj svi čvorovi će smatrati da je Beograd izrudario prethodni blok, a fork gde je Rio to učinio se može odbaciti. (Perth je ovde to već učinio a Rio i Los Anđeles će takođe čim ovaj novi blok dođe do njih)</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362115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Sa desne strane je skica blockchaina koji smo mi izgradili za izmišljenu kriptovalutu, ali to je samo jedan primer.</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Postoji mnogo različitih verzija blockchaina, i nove implementacije se svakodnevno kreiraju.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Svi ste čuli za blockchain i pre ove prezentacije, zahvaljujući medijima (i tradicionalnim i modernim) koji mu pridaju preveliku pažnju, ali oni često prenose prototipne implementacije ili projekte koji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3,4)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registrovanju patenata i lancima nabavke. Naravno ništa od ovoga nije i dalje postalo dovoljno popularno, ali postoje kompanije koje zaista uspešno primenjuju blockchain u ovim sektorima u</a:t>
            </a:r>
            <a:r>
              <a:rPr lang="en-US" dirty="0" err="1"/>
              <a:t>glavnom</a:t>
            </a:r>
            <a:r>
              <a:rPr lang="en-US" dirty="0"/>
              <a:t> </a:t>
            </a:r>
            <a:r>
              <a:rPr lang="en-US" dirty="0" err="1"/>
              <a:t>zahvalju</a:t>
            </a:r>
            <a:r>
              <a:rPr lang="sr-Latn-RS" dirty="0"/>
              <a:t>jući pametnim ugovorima. To su bukvalno delovi koda koji se čuvaju u blockchain strukturi koji se pokreću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Ako malo razmislimo blockchain zapravo ima donekle limitiranu upotrebu. </a:t>
            </a:r>
            <a:r>
              <a:rPr lang="en-US" dirty="0"/>
              <a:t>U </a:t>
            </a:r>
            <a:r>
              <a:rPr lang="en-US" dirty="0" err="1"/>
              <a:t>su</a:t>
            </a:r>
            <a:r>
              <a:rPr lang="sr-Latn-RS" dirty="0"/>
              <a:t>štini ukoliko biznisu trebaju trajno nepromenljivi podaci, a da im pritom nije previše stalo do brzine i ne smeta im manjak centralizovanosti sistema tek onda treba da koriste blockchain. I plus on skoro nikada ne može da bude jedini način na koji se čuvaju podaci zbog toga što je spor za pretraživanje, skoro uvek će biti potrebne dodatne strukture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tehnologije, tj. čitavog sistema izgrađenog oko nje. Ako programerska implementacija nije sigurna i postoje rupe u njoj onda ceo ovaj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Aplikaciju koju ćete videti kroz primere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On pruža čistiju sintaksu i dodatne mogućnosti, od kojih sam intenzivno koristio liste promenljivih i parent-child arhitekturu.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korisničke interakcije.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Aplikacije se na serveru pokreće iz komandne linije.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i to samo preko web browsera bez dodatnih instalacija, što znači da bi potencijalno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monitoru i na mobilnom uređaju.</a:t>
            </a:r>
            <a:r>
              <a:rPr lang="en-US" dirty="0"/>
              <a:t> </a:t>
            </a:r>
            <a:r>
              <a:rPr lang="en-US" dirty="0" err="1"/>
              <a:t>Zahvaljuju</a:t>
            </a:r>
            <a:r>
              <a:rPr lang="sr-Latn-RS" dirty="0"/>
              <a:t>ć</a:t>
            </a:r>
            <a:r>
              <a:rPr lang="en-US" dirty="0" err="1"/>
              <a:t>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a:t>
            </a:r>
            <a:r>
              <a:rPr lang="sr-Latn-RS" dirty="0"/>
              <a:t>đeni</a:t>
            </a:r>
            <a:r>
              <a:rPr lang="en-US" dirty="0"/>
              <a:t> </a:t>
            </a:r>
            <a:r>
              <a:rPr lang="en-US" dirty="0" err="1"/>
              <a:t>razli</a:t>
            </a:r>
            <a:r>
              <a:rPr lang="sr-Latn-RS" dirty="0"/>
              <a:t>č</a:t>
            </a:r>
            <a:r>
              <a:rPr lang="en-US" dirty="0" err="1"/>
              <a:t>itim</a:t>
            </a:r>
            <a:r>
              <a:rPr lang="en-US" dirty="0"/>
              <a:t> </a:t>
            </a:r>
            <a:r>
              <a:rPr lang="sr-Latn-RS" dirty="0"/>
              <a:t>rezolucijama 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sr-Latn-RS" dirty="0"/>
              <a:t>ć</a:t>
            </a:r>
            <a:r>
              <a:rPr lang="en-US" dirty="0"/>
              <a:t>emo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280.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554545"/>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što uniformnijom raspodelom izlaznih vrednosti</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Često se koriste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25041"/>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118529"/>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a:t>
            </a:r>
            <a:r>
              <a:rPr lang="en-US" sz="2000" dirty="0">
                <a:solidFill>
                  <a:sysClr val="windowText" lastClr="000000"/>
                </a:solidFill>
                <a:latin typeface="Calibri" panose="020F0502020204030204"/>
              </a:rPr>
              <a:t>koji je </a:t>
            </a:r>
            <a:r>
              <a:rPr lang="sr-Latn-RS" sz="2000" dirty="0">
                <a:solidFill>
                  <a:sysClr val="windowText" lastClr="000000"/>
                </a:solidFill>
                <a:latin typeface="Calibri" panose="020F0502020204030204"/>
              </a:rPr>
              <a:t>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isti kod svih blokova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1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za jedan veći</a:t>
            </a:r>
            <a:r>
              <a:rPr lang="en-US" sz="2000" dirty="0">
                <a:solidFill>
                  <a:sysClr val="windowText" lastClr="000000"/>
                </a:solidFill>
                <a:latin typeface="Calibri" panose="020F0502020204030204"/>
              </a:rPr>
              <a:t> od </a:t>
            </a:r>
            <a:r>
              <a:rPr lang="en-US" sz="2000" dirty="0" err="1">
                <a:solidFill>
                  <a:sysClr val="windowText" lastClr="000000"/>
                </a:solidFill>
                <a:latin typeface="Calibri" panose="020F0502020204030204"/>
              </a:rPr>
              <a:t>prethodnog</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bloka</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370671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861774"/>
          </a:xfrm>
          <a:prstGeom prst="rect">
            <a:avLst/>
          </a:prstGeom>
          <a:noFill/>
        </p:spPr>
        <p:txBody>
          <a:bodyPr wrap="square" rtlCol="0">
            <a:spAutoFit/>
          </a:bodyPr>
          <a:lstStyle/>
          <a:p>
            <a:pPr>
              <a:spcAft>
                <a:spcPts val="1200"/>
              </a:spcAft>
            </a:pPr>
            <a:r>
              <a:rPr lang="sr-Latn-RS" sz="2000" dirty="0">
                <a:latin typeface="Calibri" panose="020F0502020204030204"/>
              </a:rPr>
              <a:t>Sadržaj bloka</a:t>
            </a:r>
            <a:r>
              <a:rPr lang="en-US" sz="2000" dirty="0">
                <a:latin typeface="Calibri" panose="020F0502020204030204"/>
              </a:rPr>
              <a:t>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08185" y="3379125"/>
            <a:ext cx="9722307" cy="1941606"/>
          </a:xfrm>
          <a:prstGeom prst="rect">
            <a:avLst/>
          </a:prstGeom>
          <a:noFill/>
          <a:ln w="19050">
            <a:gradFill flip="none" rotWithShape="1">
              <a:gsLst>
                <a:gs pos="0">
                  <a:srgbClr val="01023B"/>
                </a:gs>
                <a:gs pos="50000">
                  <a:srgbClr val="A53F52"/>
                </a:gs>
                <a:gs pos="100000">
                  <a:srgbClr val="EA9A5C"/>
                </a:gs>
              </a:gsLst>
              <a:path path="circle">
                <a:fillToRect l="100000" b="100000"/>
              </a:path>
              <a:tileRect t="-100000" r="-100000"/>
            </a:gradFill>
          </a:ln>
        </p:spPr>
      </p:pic>
      <p:pic>
        <p:nvPicPr>
          <p:cNvPr id="6" name="Picture 5">
            <a:extLst>
              <a:ext uri="{FF2B5EF4-FFF2-40B4-BE49-F238E27FC236}">
                <a16:creationId xmlns:a16="http://schemas.microsoft.com/office/drawing/2014/main" id="{1A7E0616-247A-952F-FBEA-400FB9EA41A8}"/>
              </a:ext>
            </a:extLst>
          </p:cNvPr>
          <p:cNvPicPr>
            <a:picLocks noChangeAspect="1"/>
          </p:cNvPicPr>
          <p:nvPr/>
        </p:nvPicPr>
        <p:blipFill>
          <a:blip r:embed="rId4"/>
          <a:stretch>
            <a:fillRect/>
          </a:stretch>
        </p:blipFill>
        <p:spPr>
          <a:xfrm>
            <a:off x="890724" y="2239612"/>
            <a:ext cx="10157231" cy="630942"/>
          </a:xfrm>
          <a:prstGeom prst="rect">
            <a:avLst/>
          </a:prstGeom>
          <a:ln w="19050">
            <a:gradFill>
              <a:gsLst>
                <a:gs pos="0">
                  <a:srgbClr val="01023B"/>
                </a:gs>
                <a:gs pos="50000">
                  <a:srgbClr val="A53F52"/>
                </a:gs>
                <a:gs pos="100000">
                  <a:srgbClr val="EA9A5C"/>
                </a:gs>
              </a:gsLst>
              <a:lin ang="5400000" scaled="1"/>
            </a:gradFill>
          </a:ln>
        </p:spPr>
      </p:pic>
      <p:cxnSp>
        <p:nvCxnSpPr>
          <p:cNvPr id="8" name="Straight Arrow Connector 7">
            <a:extLst>
              <a:ext uri="{FF2B5EF4-FFF2-40B4-BE49-F238E27FC236}">
                <a16:creationId xmlns:a16="http://schemas.microsoft.com/office/drawing/2014/main" id="{C598E174-CCC6-1BDD-50EE-8EDB514F7CF4}"/>
              </a:ext>
            </a:extLst>
          </p:cNvPr>
          <p:cNvCxnSpPr>
            <a:cxnSpLocks/>
            <a:stCxn id="6" idx="2"/>
            <a:endCxn id="2" idx="0"/>
          </p:cNvCxnSpPr>
          <p:nvPr/>
        </p:nvCxnSpPr>
        <p:spPr>
          <a:xfrm flipH="1">
            <a:off x="5969339" y="2870554"/>
            <a:ext cx="1" cy="508571"/>
          </a:xfrm>
          <a:prstGeom prst="straightConnector1">
            <a:avLst/>
          </a:prstGeom>
          <a:ln>
            <a:gradFill flip="none" rotWithShape="1">
              <a:gsLst>
                <a:gs pos="0">
                  <a:srgbClr val="01023B"/>
                </a:gs>
                <a:gs pos="50000">
                  <a:srgbClr val="A53F52"/>
                </a:gs>
                <a:gs pos="100000">
                  <a:srgbClr val="EA9A5C"/>
                </a:gs>
              </a:gsLst>
              <a:path path="circle">
                <a:fillToRect l="50000" t="50000" r="50000" b="50000"/>
              </a:path>
              <a:tileRect/>
            </a:gra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923F5FB-86E1-51CE-0ED1-91491DEAF112}"/>
              </a:ext>
            </a:extLst>
          </p:cNvPr>
          <p:cNvSpPr txBox="1"/>
          <p:nvPr/>
        </p:nvSpPr>
        <p:spPr>
          <a:xfrm>
            <a:off x="2039597" y="5624551"/>
            <a:ext cx="1886228" cy="1015663"/>
          </a:xfrm>
          <a:prstGeom prst="rect">
            <a:avLst/>
          </a:prstGeom>
          <a:noFill/>
        </p:spPr>
        <p:txBody>
          <a:bodyPr wrap="square" rtlCol="0">
            <a:spAutoFit/>
          </a:bodyPr>
          <a:lstStyle/>
          <a:p>
            <a:r>
              <a:rPr lang="en-US" sz="2000" dirty="0" err="1">
                <a:solidFill>
                  <a:srgbClr val="A53F52"/>
                </a:solidFill>
              </a:rPr>
              <a:t>Broj</a:t>
            </a:r>
            <a:r>
              <a:rPr lang="en-US" sz="2000" dirty="0">
                <a:solidFill>
                  <a:srgbClr val="A53F52"/>
                </a:solidFill>
              </a:rPr>
              <a:t> </a:t>
            </a:r>
            <a:r>
              <a:rPr lang="en-US" sz="2000" dirty="0" err="1">
                <a:solidFill>
                  <a:srgbClr val="A53F52"/>
                </a:solidFill>
              </a:rPr>
              <a:t>tokena</a:t>
            </a:r>
            <a:r>
              <a:rPr lang="en-US" sz="2000" dirty="0">
                <a:solidFill>
                  <a:srgbClr val="A53F52"/>
                </a:solidFill>
              </a:rPr>
              <a:t> </a:t>
            </a:r>
            <a:r>
              <a:rPr lang="sr-Latn-RS" sz="2000" dirty="0"/>
              <a:t>kriptovalute</a:t>
            </a:r>
            <a:r>
              <a:rPr lang="sr-Latn-RS" sz="2000" dirty="0">
                <a:solidFill>
                  <a:srgbClr val="A53F52"/>
                </a:solidFill>
              </a:rPr>
              <a:t> </a:t>
            </a:r>
            <a:r>
              <a:rPr lang="en-US" sz="2000" dirty="0"/>
              <a:t>koji se </a:t>
            </a:r>
            <a:r>
              <a:rPr lang="en-US" sz="2000" dirty="0" err="1"/>
              <a:t>prosle</a:t>
            </a:r>
            <a:r>
              <a:rPr lang="sr-Latn-RS" sz="2000" dirty="0"/>
              <a:t>đuje</a:t>
            </a:r>
            <a:endParaRPr lang="en-US" sz="2000" dirty="0"/>
          </a:p>
        </p:txBody>
      </p:sp>
      <p:cxnSp>
        <p:nvCxnSpPr>
          <p:cNvPr id="18" name="Straight Connector 17">
            <a:extLst>
              <a:ext uri="{FF2B5EF4-FFF2-40B4-BE49-F238E27FC236}">
                <a16:creationId xmlns:a16="http://schemas.microsoft.com/office/drawing/2014/main" id="{06CB9535-0085-22F9-5BBA-CCDC28BAE6F0}"/>
              </a:ext>
            </a:extLst>
          </p:cNvPr>
          <p:cNvCxnSpPr>
            <a:cxnSpLocks/>
          </p:cNvCxnSpPr>
          <p:nvPr/>
        </p:nvCxnSpPr>
        <p:spPr>
          <a:xfrm flipH="1" flipV="1">
            <a:off x="2292263" y="5098093"/>
            <a:ext cx="197119"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DC0F2382-6EC5-56F6-02CE-9B34DBA450E2}"/>
              </a:ext>
            </a:extLst>
          </p:cNvPr>
          <p:cNvCxnSpPr>
            <a:cxnSpLocks/>
          </p:cNvCxnSpPr>
          <p:nvPr/>
        </p:nvCxnSpPr>
        <p:spPr>
          <a:xfrm flipH="1" flipV="1">
            <a:off x="5969338" y="5098093"/>
            <a:ext cx="181416"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95B0A2-2A69-743A-AB39-2E78DAD884FB}"/>
              </a:ext>
            </a:extLst>
          </p:cNvPr>
          <p:cNvCxnSpPr>
            <a:cxnSpLocks/>
          </p:cNvCxnSpPr>
          <p:nvPr/>
        </p:nvCxnSpPr>
        <p:spPr>
          <a:xfrm flipH="1" flipV="1">
            <a:off x="9207958" y="5098093"/>
            <a:ext cx="349401" cy="52645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F0A0A4D-E788-8EDB-9481-08623208E8B2}"/>
              </a:ext>
            </a:extLst>
          </p:cNvPr>
          <p:cNvSpPr txBox="1"/>
          <p:nvPr/>
        </p:nvSpPr>
        <p:spPr>
          <a:xfrm>
            <a:off x="5716990" y="5629247"/>
            <a:ext cx="1201836" cy="400110"/>
          </a:xfrm>
          <a:prstGeom prst="rect">
            <a:avLst/>
          </a:prstGeom>
          <a:noFill/>
        </p:spPr>
        <p:txBody>
          <a:bodyPr wrap="square" rtlCol="0">
            <a:spAutoFit/>
          </a:bodyPr>
          <a:lstStyle/>
          <a:p>
            <a:r>
              <a:rPr lang="sr-Latn-RS" sz="2000" dirty="0">
                <a:solidFill>
                  <a:srgbClr val="A53F52"/>
                </a:solidFill>
              </a:rPr>
              <a:t>Pošiljalac</a:t>
            </a:r>
            <a:endParaRPr lang="en-US" sz="2000" dirty="0"/>
          </a:p>
        </p:txBody>
      </p:sp>
      <p:sp>
        <p:nvSpPr>
          <p:cNvPr id="28" name="TextBox 27">
            <a:extLst>
              <a:ext uri="{FF2B5EF4-FFF2-40B4-BE49-F238E27FC236}">
                <a16:creationId xmlns:a16="http://schemas.microsoft.com/office/drawing/2014/main" id="{6A35C7BE-9993-F8B3-6302-EE7E4DC3598E}"/>
              </a:ext>
            </a:extLst>
          </p:cNvPr>
          <p:cNvSpPr txBox="1"/>
          <p:nvPr/>
        </p:nvSpPr>
        <p:spPr>
          <a:xfrm>
            <a:off x="9207958" y="5629247"/>
            <a:ext cx="1201836" cy="400110"/>
          </a:xfrm>
          <a:prstGeom prst="rect">
            <a:avLst/>
          </a:prstGeom>
          <a:noFill/>
        </p:spPr>
        <p:txBody>
          <a:bodyPr wrap="square" rtlCol="0">
            <a:spAutoFit/>
          </a:bodyPr>
          <a:lstStyle/>
          <a:p>
            <a:r>
              <a:rPr lang="sr-Latn-RS" sz="2000" dirty="0">
                <a:solidFill>
                  <a:srgbClr val="A53F52"/>
                </a:solidFill>
              </a:rPr>
              <a:t>Primalac</a:t>
            </a:r>
            <a:endParaRPr lang="en-US" sz="2000" dirty="0"/>
          </a:p>
        </p:txBody>
      </p:sp>
    </p:spTree>
    <p:extLst>
      <p:ext uri="{BB962C8B-B14F-4D97-AF65-F5344CB8AC3E}">
        <p14:creationId xmlns:p14="http://schemas.microsoft.com/office/powerpoint/2010/main" val="36161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186" y="3634263"/>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323439"/>
          </a:xfrm>
          <a:prstGeom prst="rect">
            <a:avLst/>
          </a:prstGeom>
          <a:noFill/>
        </p:spPr>
        <p:txBody>
          <a:bodyPr wrap="square" rtlCol="0">
            <a:spAutoFit/>
          </a:bodyPr>
          <a:lstStyle/>
          <a:p>
            <a:pPr>
              <a:spcAft>
                <a:spcPts val="1200"/>
              </a:spcAft>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a:spcAft>
                <a:spcPts val="1200"/>
              </a:spcAft>
            </a:pPr>
            <a:r>
              <a:rPr lang="sr-Latn-RS" sz="2000" dirty="0">
                <a:latin typeface="Calibri" panose="020F0502020204030204"/>
              </a:rPr>
              <a:t>Nije moguće referisati se na prethodno već referisane blokove ili na blokove koji tek slede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18398"/>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transakciju na početku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9353076"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poseban mehanizam ubacivanja novih tokena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747661"/>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Izračunaćemo koliko maksimalna novčića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3" y="3085427"/>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3" y="3085427"/>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87792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200" dirty="0">
                <a:solidFill>
                  <a:sysClr val="windowText" lastClr="000000"/>
                </a:solidFill>
                <a:latin typeface="Calibri" panose="020F0502020204030204"/>
              </a:rPr>
              <a:t>UVOD U</a:t>
            </a:r>
            <a:r>
              <a:rPr lang="sr-Latn-RS" sz="2200" dirty="0">
                <a:solidFill>
                  <a:sysClr val="windowText" lastClr="000000"/>
                </a:solidFill>
                <a:latin typeface="Calibri" panose="020F0502020204030204"/>
              </a:rPr>
              <a:t> </a:t>
            </a: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sz="2200"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2200"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22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korisnike da dodaju transakcije u tuđe ime?</a:t>
            </a: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4862870"/>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rPr>
              <a:t>Ukoliko primalac poseduje javni ključ pošiljaoca i njegovu enkriptovanu poruku on može zagarantovano potvrditi da je:</a:t>
            </a:r>
            <a:br>
              <a:rPr lang="sr-Latn-RS" sz="2000" dirty="0">
                <a:solidFill>
                  <a:sysClr val="windowText" lastClr="000000"/>
                </a:solidFill>
              </a:rPr>
            </a:br>
            <a:r>
              <a:rPr lang="sr-Latn-RS" sz="2000" dirty="0">
                <a:solidFill>
                  <a:sysClr val="windowText" lastClr="000000"/>
                </a:solidFill>
              </a:rPr>
              <a:t>1) Poruka validna</a:t>
            </a:r>
            <a:br>
              <a:rPr lang="sr-Latn-RS" sz="2000" dirty="0">
                <a:solidFill>
                  <a:sysClr val="windowText" lastClr="000000"/>
                </a:solidFill>
              </a:rPr>
            </a:br>
            <a:r>
              <a:rPr lang="sr-Latn-RS" sz="2000" dirty="0">
                <a:solidFill>
                  <a:sysClr val="windowText" lastClr="000000"/>
                </a:solidFill>
              </a:rPr>
              <a:t>2) Poruku dobio od pošiljaoca</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često se koriste prilikom internet komunikacije</a:t>
            </a:r>
          </a:p>
          <a:p>
            <a:pPr>
              <a:spcAft>
                <a:spcPts val="1200"/>
              </a:spcAft>
            </a:pPr>
            <a:r>
              <a:rPr lang="sr-Latn-RS" sz="2000" dirty="0">
                <a:solidFill>
                  <a:sysClr val="windowText" lastClr="000000"/>
                </a:solidFill>
                <a:latin typeface="Calibri" panose="020F0502020204030204"/>
              </a:rPr>
              <a:t>Zakonski dozvoljeni algoritmi za digitalno potpisivanje: RSA, DSA, </a:t>
            </a:r>
            <a:r>
              <a:rPr lang="sr-Latn-RS" sz="2000" dirty="0">
                <a:solidFill>
                  <a:srgbClr val="EA9A5C"/>
                </a:solidFill>
                <a:latin typeface="Calibri" panose="020F0502020204030204"/>
              </a:rPr>
              <a:t>ECDSA</a:t>
            </a:r>
          </a:p>
        </p:txBody>
      </p:sp>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000081"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Pošiljalac će potpisati svaku svoju transakciju</a:t>
            </a:r>
          </a:p>
        </p:txBody>
      </p:sp>
      <p:pic>
        <p:nvPicPr>
          <p:cNvPr id="2" name="Picture Placeholder 7">
            <a:extLst>
              <a:ext uri="{FF2B5EF4-FFF2-40B4-BE49-F238E27FC236}">
                <a16:creationId xmlns:a16="http://schemas.microsoft.com/office/drawing/2014/main" id="{9C4F89EB-7E07-DCE6-5075-52A6A55AF83F}"/>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pic>
        <p:nvPicPr>
          <p:cNvPr id="5" name="Picture 4">
            <a:extLst>
              <a:ext uri="{FF2B5EF4-FFF2-40B4-BE49-F238E27FC236}">
                <a16:creationId xmlns:a16="http://schemas.microsoft.com/office/drawing/2014/main" id="{0BA36987-91A7-7967-FC49-9A27812288D9}"/>
              </a:ext>
            </a:extLst>
          </p:cNvPr>
          <p:cNvPicPr>
            <a:picLocks noChangeAspect="1"/>
          </p:cNvPicPr>
          <p:nvPr/>
        </p:nvPicPr>
        <p:blipFill>
          <a:blip r:embed="rId4"/>
          <a:stretch>
            <a:fillRect/>
          </a:stretch>
        </p:blipFill>
        <p:spPr>
          <a:xfrm>
            <a:off x="4088909" y="4474836"/>
            <a:ext cx="2245216" cy="688050"/>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14487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78D19-1D49-C532-45D9-AEE5D83962A8}"/>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6" name="TextBox 5">
            <a:extLst>
              <a:ext uri="{FF2B5EF4-FFF2-40B4-BE49-F238E27FC236}">
                <a16:creationId xmlns:a16="http://schemas.microsoft.com/office/drawing/2014/main" id="{3B880714-C1A7-7D86-9794-EB61F549A2D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9F9F5B-AF7D-4C0A-B123-E07CA8554C23}"/>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8" name="TextBox 7">
                <a:extLst>
                  <a:ext uri="{FF2B5EF4-FFF2-40B4-BE49-F238E27FC236}">
                    <a16:creationId xmlns:a16="http://schemas.microsoft.com/office/drawing/2014/main" id="{969F9F5B-AF7D-4C0A-B123-E07CA8554C23}"/>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82B9272-9338-729E-7FFD-65C9AD43650D}"/>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93300AD6-B84B-E553-BB12-5B1D0F073B46}"/>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5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2" name="TextBox 1">
            <a:extLst>
              <a:ext uri="{FF2B5EF4-FFF2-40B4-BE49-F238E27FC236}">
                <a16:creationId xmlns:a16="http://schemas.microsoft.com/office/drawing/2014/main" id="{3EEB96F3-305C-57A4-7AC5-A2C235B9D9A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9B562F-6A18-00C7-D7B6-1A20CABE933C}"/>
                  </a:ext>
                </a:extLst>
              </p:cNvPr>
              <p:cNvSpPr txBox="1"/>
              <p:nvPr/>
            </p:nvSpPr>
            <p:spPr>
              <a:xfrm>
                <a:off x="5455217" y="1233449"/>
                <a:ext cx="6768147"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svoje inverze</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11579208923731619542357098500868</a:t>
                </a:r>
                <a:r>
                  <a:rPr lang="sr-Latn-RS" sz="2000" dirty="0">
                    <a:latin typeface="Cambria Math" panose="02040503050406030204" pitchFamily="18" charset="0"/>
                    <a:ea typeface="Cambria Math" panose="02040503050406030204" pitchFamily="18" charset="0"/>
                  </a:rPr>
                  <a:t> </a:t>
                </a:r>
                <a:r>
                  <a:rPr lang="es-ES" sz="2000" dirty="0">
                    <a:latin typeface="Cambria Math" panose="02040503050406030204" pitchFamily="18" charset="0"/>
                    <a:ea typeface="Cambria Math" panose="02040503050406030204" pitchFamily="18" charset="0"/>
                  </a:rPr>
                  <a:t>7907852837564279074904382605163141518161494337</a:t>
                </a:r>
              </a:p>
            </p:txBody>
          </p:sp>
        </mc:Choice>
        <mc:Fallback xmlns="">
          <p:sp>
            <p:nvSpPr>
              <p:cNvPr id="4" name="TextBox 3">
                <a:extLst>
                  <a:ext uri="{FF2B5EF4-FFF2-40B4-BE49-F238E27FC236}">
                    <a16:creationId xmlns:a16="http://schemas.microsoft.com/office/drawing/2014/main" id="{409B562F-6A18-00C7-D7B6-1A20CABE933C}"/>
                  </a:ext>
                </a:extLst>
              </p:cNvPr>
              <p:cNvSpPr txBox="1">
                <a:spLocks noRot="1" noChangeAspect="1" noMove="1" noResize="1" noEditPoints="1" noAdjustHandles="1" noChangeArrowheads="1" noChangeShapeType="1" noTextEdit="1"/>
              </p:cNvSpPr>
              <p:nvPr/>
            </p:nvSpPr>
            <p:spPr>
              <a:xfrm>
                <a:off x="5455217" y="1233449"/>
                <a:ext cx="6768147" cy="3631763"/>
              </a:xfrm>
              <a:prstGeom prst="rect">
                <a:avLst/>
              </a:prstGeom>
              <a:blipFill>
                <a:blip r:embed="rId4"/>
                <a:stretch>
                  <a:fillRect l="-991" t="-839" b="-20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20A69C-047C-F4FD-52C3-BC300EC7C83C}"/>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7" name="Right Brace 6">
            <a:extLst>
              <a:ext uri="{FF2B5EF4-FFF2-40B4-BE49-F238E27FC236}">
                <a16:creationId xmlns:a16="http://schemas.microsoft.com/office/drawing/2014/main" id="{59CF6CF6-F456-21B6-3986-16B788ED26EB}"/>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6C15EE35-E9F2-E0CD-7438-B6A5D03D2AE6}"/>
              </a:ext>
            </a:extLst>
          </p:cNvPr>
          <p:cNvSpPr txBox="1"/>
          <p:nvPr/>
        </p:nvSpPr>
        <p:spPr>
          <a:xfrm>
            <a:off x="2974848" y="4889596"/>
            <a:ext cx="611065" cy="523220"/>
          </a:xfrm>
          <a:prstGeom prst="rect">
            <a:avLst/>
          </a:prstGeom>
          <a:noFill/>
        </p:spPr>
        <p:txBody>
          <a:bodyPr wrap="none" rtlCol="0">
            <a:spAutoFit/>
          </a:bodyPr>
          <a:lstStyle/>
          <a:p>
            <a:r>
              <a:rPr lang="en-US" sz="2800" b="1" dirty="0">
                <a:solidFill>
                  <a:srgbClr val="FF0000"/>
                </a:solidFill>
              </a:rPr>
              <a:t>=</a:t>
            </a:r>
            <a:r>
              <a:rPr lang="sr-Latn-RS" sz="2800" b="1" dirty="0">
                <a:solidFill>
                  <a:srgbClr val="FF0000"/>
                </a:solidFill>
              </a:rPr>
              <a:t>Q</a:t>
            </a:r>
            <a:endParaRPr lang="en-US" sz="2800" b="1" dirty="0">
              <a:solidFill>
                <a:srgbClr val="FF0000"/>
              </a:solidFill>
            </a:endParaRPr>
          </a:p>
        </p:txBody>
      </p:sp>
    </p:spTree>
    <p:extLst>
      <p:ext uri="{BB962C8B-B14F-4D97-AF65-F5344CB8AC3E}">
        <p14:creationId xmlns:p14="http://schemas.microsoft.com/office/powerpoint/2010/main" val="87745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0CD69BAD-F69C-F20F-3487-CB8992C9E4FD}"/>
              </a:ext>
            </a:extLst>
          </p:cNvPr>
          <p:cNvSpPr txBox="1"/>
          <p:nvPr/>
        </p:nvSpPr>
        <p:spPr>
          <a:xfrm>
            <a:off x="571500" y="514350"/>
            <a:ext cx="386644" cy="523220"/>
          </a:xfrm>
          <a:prstGeom prst="rect">
            <a:avLst/>
          </a:prstGeom>
          <a:noFill/>
        </p:spPr>
        <p:txBody>
          <a:bodyPr wrap="none" rtlCol="0">
            <a:spAutoFit/>
          </a:bodyPr>
          <a:lstStyle/>
          <a:p>
            <a:r>
              <a:rPr lang="sr-Latn-RS" sz="2800" b="1" dirty="0">
                <a:solidFill>
                  <a:srgbClr val="C00000"/>
                </a:solidFill>
              </a:rPr>
              <a:t>R</a:t>
            </a:r>
            <a:endParaRPr lang="en-US" sz="2800" b="1" dirty="0">
              <a:solidFill>
                <a:srgbClr val="C00000"/>
              </a:solidFill>
            </a:endParaRPr>
          </a:p>
        </p:txBody>
      </p:sp>
      <p:sp>
        <p:nvSpPr>
          <p:cNvPr id="7" name="TextBox 6">
            <a:extLst>
              <a:ext uri="{FF2B5EF4-FFF2-40B4-BE49-F238E27FC236}">
                <a16:creationId xmlns:a16="http://schemas.microsoft.com/office/drawing/2014/main" id="{F459BF09-1F71-936F-D170-9CA3BF573130}"/>
              </a:ext>
            </a:extLst>
          </p:cNvPr>
          <p:cNvSpPr txBox="1"/>
          <p:nvPr/>
        </p:nvSpPr>
        <p:spPr>
          <a:xfrm>
            <a:off x="2341679" y="3354051"/>
            <a:ext cx="382006" cy="523220"/>
          </a:xfrm>
          <a:prstGeom prst="rect">
            <a:avLst/>
          </a:prstGeom>
          <a:noFill/>
        </p:spPr>
        <p:txBody>
          <a:bodyPr wrap="square">
            <a:spAutoFit/>
          </a:bodyPr>
          <a:lstStyle/>
          <a:p>
            <a:r>
              <a:rPr lang="sr-Latn-RS" sz="2800" b="1" dirty="0">
                <a:solidFill>
                  <a:schemeClr val="accent2"/>
                </a:solidFill>
              </a:rPr>
              <a:t>P</a:t>
            </a:r>
            <a:endParaRPr lang="en-US" sz="2800" dirty="0">
              <a:solidFill>
                <a:schemeClr val="accent2"/>
              </a:solidFill>
            </a:endParaRPr>
          </a:p>
        </p:txBody>
      </p:sp>
      <p:sp>
        <p:nvSpPr>
          <p:cNvPr id="9" name="TextBox 8">
            <a:extLst>
              <a:ext uri="{FF2B5EF4-FFF2-40B4-BE49-F238E27FC236}">
                <a16:creationId xmlns:a16="http://schemas.microsoft.com/office/drawing/2014/main" id="{D96F6F04-A940-9344-D88A-2CE1E923C2BD}"/>
              </a:ext>
            </a:extLst>
          </p:cNvPr>
          <p:cNvSpPr txBox="1"/>
          <p:nvPr/>
        </p:nvSpPr>
        <p:spPr>
          <a:xfrm>
            <a:off x="5062538" y="2902387"/>
            <a:ext cx="382006" cy="523220"/>
          </a:xfrm>
          <a:prstGeom prst="rect">
            <a:avLst/>
          </a:prstGeom>
          <a:noFill/>
        </p:spPr>
        <p:txBody>
          <a:bodyPr wrap="square">
            <a:spAutoFit/>
          </a:bodyPr>
          <a:lstStyle/>
          <a:p>
            <a:r>
              <a:rPr lang="sr-Latn-RS" sz="2800" b="1" dirty="0">
                <a:solidFill>
                  <a:srgbClr val="FF0000"/>
                </a:solidFill>
              </a:rPr>
              <a:t>Q</a:t>
            </a:r>
            <a:endParaRPr lang="en-US" sz="2800" dirty="0">
              <a:solidFill>
                <a:srgbClr val="FF0000"/>
              </a:solidFill>
            </a:endParaRPr>
          </a:p>
        </p:txBody>
      </p:sp>
    </p:spTree>
    <p:extLst>
      <p:ext uri="{BB962C8B-B14F-4D97-AF65-F5344CB8AC3E}">
        <p14:creationId xmlns:p14="http://schemas.microsoft.com/office/powerpoint/2010/main" val="411579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9EA639D-0DEC-99E7-2518-7C93EE64FF6C}"/>
              </a:ext>
            </a:extLst>
          </p:cNvPr>
          <p:cNvSpPr txBox="1"/>
          <p:nvPr/>
        </p:nvSpPr>
        <p:spPr>
          <a:xfrm>
            <a:off x="5263159" y="4819650"/>
            <a:ext cx="740908" cy="523220"/>
          </a:xfrm>
          <a:prstGeom prst="rect">
            <a:avLst/>
          </a:prstGeom>
          <a:noFill/>
        </p:spPr>
        <p:txBody>
          <a:bodyPr wrap="none" rtlCol="0">
            <a:spAutoFit/>
          </a:bodyPr>
          <a:lstStyle/>
          <a:p>
            <a:r>
              <a:rPr lang="sr-Latn-RS" sz="2800" b="1" dirty="0">
                <a:solidFill>
                  <a:srgbClr val="FF0000"/>
                </a:solidFill>
              </a:rPr>
              <a:t>16P</a:t>
            </a:r>
            <a:endParaRPr lang="en-US" sz="2800" b="1" dirty="0">
              <a:solidFill>
                <a:srgbClr val="FF0000"/>
              </a:solidFill>
            </a:endParaRPr>
          </a:p>
        </p:txBody>
      </p:sp>
      <p:sp>
        <p:nvSpPr>
          <p:cNvPr id="5" name="TextBox 4">
            <a:extLst>
              <a:ext uri="{FF2B5EF4-FFF2-40B4-BE49-F238E27FC236}">
                <a16:creationId xmlns:a16="http://schemas.microsoft.com/office/drawing/2014/main" id="{1D71D612-AA21-C1AA-B4FA-4C2507E1E19A}"/>
              </a:ext>
            </a:extLst>
          </p:cNvPr>
          <p:cNvSpPr txBox="1"/>
          <p:nvPr/>
        </p:nvSpPr>
        <p:spPr>
          <a:xfrm>
            <a:off x="1238250" y="2737660"/>
            <a:ext cx="386644" cy="523220"/>
          </a:xfrm>
          <a:prstGeom prst="rect">
            <a:avLst/>
          </a:prstGeom>
          <a:noFill/>
        </p:spPr>
        <p:txBody>
          <a:bodyPr wrap="none" rtlCol="0">
            <a:spAutoFit/>
          </a:bodyPr>
          <a:lstStyle/>
          <a:p>
            <a:r>
              <a:rPr lang="sr-Latn-RS" sz="2800" b="1" dirty="0">
                <a:solidFill>
                  <a:srgbClr val="FF0000"/>
                </a:solidFill>
              </a:rPr>
              <a:t>P</a:t>
            </a:r>
            <a:endParaRPr lang="en-US" sz="2800" b="1" dirty="0">
              <a:solidFill>
                <a:srgbClr val="FF0000"/>
              </a:solidFill>
            </a:endParaRPr>
          </a:p>
        </p:txBody>
      </p:sp>
    </p:spTree>
    <p:extLst>
      <p:ext uri="{BB962C8B-B14F-4D97-AF65-F5344CB8AC3E}">
        <p14:creationId xmlns:p14="http://schemas.microsoft.com/office/powerpoint/2010/main" val="298723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napadača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neku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validnu transakciju</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5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a:t>
            </a:r>
            <a:r>
              <a:rPr lang="sr-Latn-RS" sz="2000" dirty="0">
                <a:solidFill>
                  <a:srgbClr val="A53F52"/>
                </a:solidFill>
                <a:latin typeface="Calibri" panose="020F0502020204030204"/>
              </a:rPr>
              <a:t>rudarenje</a:t>
            </a:r>
            <a:r>
              <a:rPr lang="sr-Latn-RS" sz="2000" dirty="0">
                <a:latin typeface="Calibri" panose="020F0502020204030204"/>
              </a:rPr>
              <a:t> </a:t>
            </a:r>
            <a:r>
              <a:rPr lang="sr-Latn-RS" sz="2000" dirty="0">
                <a:solidFill>
                  <a:srgbClr val="A53F52"/>
                </a:solidFill>
                <a:latin typeface="Calibri" panose="020F0502020204030204"/>
              </a:rPr>
              <a:t>(mining) </a:t>
            </a:r>
            <a:r>
              <a:rPr lang="sr-Latn-RS" sz="2000" dirty="0">
                <a:latin typeface="Calibri" panose="020F0502020204030204"/>
              </a:rPr>
              <a:t>–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Neki od poznatijih konsenzus algoritama (osim PoW-a):</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761599" cy="486287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a:t>
            </a:r>
            <a:r>
              <a:rPr lang="sr-Latn-RS" sz="2000" dirty="0">
                <a:solidFill>
                  <a:srgbClr val="A53F52"/>
                </a:solidFill>
                <a:latin typeface="Calibri" panose="020F0502020204030204"/>
              </a:rPr>
              <a:t>nepromenljivi javni digitalni ledger</a:t>
            </a:r>
            <a:endParaRPr lang="sr-Latn-RS" sz="2000" dirty="0">
              <a:solidFill>
                <a:sysClr val="windowText" lastClr="000000"/>
              </a:solidFill>
              <a:latin typeface="Calibri" panose="020F0502020204030204"/>
            </a:endParaRP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5943657" cy="332398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pic>
        <p:nvPicPr>
          <p:cNvPr id="2" name="Picture Placeholder 7">
            <a:extLst>
              <a:ext uri="{FF2B5EF4-FFF2-40B4-BE49-F238E27FC236}">
                <a16:creationId xmlns:a16="http://schemas.microsoft.com/office/drawing/2014/main" id="{14A33AC9-799C-2B8A-19CA-A7934DDB80A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862781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003F296-9790-5C80-D387-BE8F371BAD9B}"/>
              </a:ext>
            </a:extLst>
          </p:cNvPr>
          <p:cNvPicPr>
            <a:picLocks noChangeAspect="1"/>
          </p:cNvPicPr>
          <p:nvPr/>
        </p:nvPicPr>
        <p:blipFill>
          <a:blip r:embed="rId3"/>
          <a:stretch>
            <a:fillRect/>
          </a:stretch>
        </p:blipFill>
        <p:spPr>
          <a:xfrm>
            <a:off x="5181600" y="-12953"/>
            <a:ext cx="7010400" cy="6870953"/>
          </a:xfrm>
          <a:prstGeom prst="rect">
            <a:avLst/>
          </a:prstGeom>
          <a:ln w="9525">
            <a:noFill/>
          </a:ln>
        </p:spPr>
      </p:pic>
      <p:sp>
        <p:nvSpPr>
          <p:cNvPr id="3" name="TextBox 2">
            <a:extLst>
              <a:ext uri="{FF2B5EF4-FFF2-40B4-BE49-F238E27FC236}">
                <a16:creationId xmlns:a16="http://schemas.microsoft.com/office/drawing/2014/main" id="{579091BA-3026-8A8D-3C2E-34D148F3565B}"/>
              </a:ext>
            </a:extLst>
          </p:cNvPr>
          <p:cNvSpPr txBox="1"/>
          <p:nvPr/>
        </p:nvSpPr>
        <p:spPr>
          <a:xfrm>
            <a:off x="542486" y="1233449"/>
            <a:ext cx="5004874"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Pametni ugovori (Smart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Tree>
    <p:extLst>
      <p:ext uri="{BB962C8B-B14F-4D97-AF65-F5344CB8AC3E}">
        <p14:creationId xmlns:p14="http://schemas.microsoft.com/office/powerpoint/2010/main" val="1212853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230863"/>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838594"/>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838594"/>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1838594"/>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810947"/>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139242"/>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552881"/>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44948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44948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44948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57046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2954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04231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3079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584775"/>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33449"/>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5881</TotalTime>
  <Words>6717</Words>
  <Application>Microsoft Office PowerPoint</Application>
  <PresentationFormat>Widescreen</PresentationFormat>
  <Paragraphs>479</Paragraphs>
  <Slides>46</Slides>
  <Notes>44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85</cp:revision>
  <dcterms:created xsi:type="dcterms:W3CDTF">2023-03-04T15:09:55Z</dcterms:created>
  <dcterms:modified xsi:type="dcterms:W3CDTF">2023-05-15T12:09:17Z</dcterms:modified>
</cp:coreProperties>
</file>